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309" r:id="rId23"/>
    <p:sldId id="293" r:id="rId24"/>
    <p:sldId id="294" r:id="rId25"/>
    <p:sldId id="297" r:id="rId26"/>
    <p:sldId id="298" r:id="rId27"/>
    <p:sldId id="300" r:id="rId28"/>
    <p:sldId id="299" r:id="rId29"/>
    <p:sldId id="301" r:id="rId30"/>
    <p:sldId id="302" r:id="rId31"/>
    <p:sldId id="303" r:id="rId32"/>
    <p:sldId id="304" r:id="rId33"/>
    <p:sldId id="305" r:id="rId34"/>
    <p:sldId id="307" r:id="rId35"/>
    <p:sldId id="306" r:id="rId36"/>
    <p:sldId id="295" r:id="rId37"/>
    <p:sldId id="31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1" d="100"/>
          <a:sy n="71" d="100"/>
        </p:scale>
        <p:origin x="51" y="8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4T11:04:07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979 5541,'-2'0,"0"-1,-1 0,1 0,0 0,0 0,0 0,0 0,1-1,-1 1,0-1,0 1,1-1,-1 1,1-1,-1 0,1 0,0 0,0 0,-5-5,-24-32,2-2,-8-15,-47-92,15 26,23 45,-249-448,227 390,6-4,-42-143,71 173,4-1,6-1,5-1,0-63,9-29,16-152,-2 286,4 0,2 0,4 1,2 1,4 1,2 1,20-36,17-20,5 3,5 4,5 2,74-82,-69 104,3 3,3 5,25-14,296-215,-320 252,1 3,22-6,-45 29,2 4,1 2,42-10,125-36,-152 42,58-30,38-32,5-14,-169 98,8-4,11-10,-29 20,-1-1,0 1,0-1,0 0,-1 0,1 0,-1-1,2-4,-5 9,-1 0,1 0,0 0,-1-1,1 1,-1 0,0-1,0 1,1 0,-1-1,0 1,0 0,0-1,0 1,0 0,-1-1,1 1,0 0,-1-1,1 1,-1-1,0 0,0 0,-1 0,1 1,0-1,-1 0,0 1,1-1,-1 1,0-1,0 1,0 0,-1-1,-4-1,0 0,0 0,0 1,-1-1,0 2,1-1,-2 1,-34-3,0 3,-34 3,3 0,-292-1,1000-1,-631-1,-1 1,1 0,0 1,-1-1,1 0,-1 1,1-1,0 1,-1 0,1 0,-1 0,2 1,-3-1,1 0,-1 1,0-1,0 1,0-1,0 0,0 1,0 0,0-1,0 1,0 0,-1-1,1 1,-1 0,0-1,1 1,-1 0,0 0,0 1,3 54,-2 0,-4 10,0 29,3 250,0-330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0:26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2116 1812,'-1'-1,"0"0,0-1,0 1,0 0,0 0,0 0,0-1,-1 1,1 1,0-1,0 0,-1 0,1 0,-1 1,1-1,-1 0,-6-3,-8-6,1 1,-2 0,1 2,-1 0,0 1,-1 0,1 2,-16-3,-7 1,-1 2,1 2,-20 2,-14 4,1 3,0 3,-3 4,-64 18,-9 9,80-19,2 3,0 3,2 2,1 4,2 2,1 2,2 4,2 2,-30 31,24-16,2 3,3 3,3 2,-30 50,58-74,1 2,3 1,-14 37,24-45,1-1,1 2,3-1,1 1,0 9,4-7,2 0,2 0,1 1,2-1,2-1,2 1,1-1,2 0,3 1,4 7,3-1,2 0,2-2,1-1,3-1,1-1,4 1,12 10,1-2,3-2,2-2,2-2,25 13,-39-31,2-1,0-3,2-1,0-3,1-1,1-2,1-3,9 1,-18-8,1-2,0-1,-1-2,1-2,0-1,-1-2,0-2,28-8,50-17,0-6,9-10,-106 40,46-17,-1-4,0-3,-40 19,-1-2,-1-1,-1 0,0-2,-1 0,-1-1,0-2,15-20,-1-2,-2-2,-2-1,2-10,23-49,14-47,-3-10,-8-3,25-123,-50 146,-6-1,-7-1,-2-70,-15 134,-5-43,0 80,-3 0,-1 0,-9-25,13 53,-2 1,0-1,0 1,-1 0,-1 0,0 1,-1 0,-3-4,3 8,1-1,-1 1,-1 1,0-1,0 1,0 1,-1 0,1 0,-2 1,-5-2,-7-2,-1 1,0 1,-1 1,0 1,-3 1,-20-1,-1 2,-5 2,-23 3</inkml:trace>
  <inkml:trace contextRef="#ctx0" brushRef="#br0" timeOffset="5676.947">6095 1,'-34'0,"1"3,0 0,0 2,0 2,-26 8,-45 18,-296 128,5 26,-150 114,26 35,395-249,-175 113,289-194,-14 8,-17 9,34-20,1-1,-1 1,0-1,0 0,1-1,-1 0,0 0,-7 0,-3-6,17 5,0 0,0 0,0 0,-1 0,1 0,0 0,0 0,0 0,-1 0,1 0,0 0,0-1,0 1,-1 0,1 0,0 0,0 0,0 0,0-1,0 1,0 0,-1 0,1 0,0-1,0 1,0 0,0 0,0 0,0-1,0 1,0 0,0 0,0 0,0-1,0 1,0 0,0 0,0-1,0 1,0 0,0 0,0 0,0-1,0 1,1 0,-1 0,0 0,0 0,0-1,0 1,0 0,0 0,1 0,-1 0,0 0,0-1,0 1,0 0,1 0,-1 0,0 0,0 0,0 0,1 0,-1 0,0 0,0 0,1 0,-1 0,0 0,6-3,0-1,-1 1,1-1,-1 0,0 0,0-1,4-4,5-4,118-116,-5-6,-6-5,67-106,-180 234,55-81,-52 75,-1 0,0-1,-2 0,1-4,-9 22,1-1,1-1,-1 0,-1 0,1 0,0 0,-1 0,1 1,-1-1,0 0,0 0,0 0,-1 0,1-2,-3 2,1 2</inkml:trace>
  <inkml:trace contextRef="#ctx0" brushRef="#br0" timeOffset="6168.896">3570 1270,'0'2,"-1"0,1 0,0 0,-1 0,1-1,-1 1,0 0,0 0,0 0,1-1,-2 1,1-1,0 1,0-1,0 1,-2 0,13-3,-1 1,37-4,11-4,113-19,390-49,-413 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1:0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1 629,'0'-3,"0"0,0 1,0-1,1 1,-1-1,1 1,0-1,0 1,0-1,0 1,0 0,0-1,0 1,1 0,-1 0,1 0,0 0,-1 0,1 0,0 1,1-2,5-2,0 0,1 1,0 0,-1 0,7-1,48-17,65-13,72-6,-162 33,265-49,129-25,-6-21,-320 71,88-23,-145 43,0 3,49-3,-90 12,-5-1,0 1,0 0,1 0,-1 0,0 0,0 0,0 1,0-1,0 1,-26 3,-46-7,1-3,-66-14,-80-8,-110 4,72 18,246 7,10 1,15 3,-13-4,62 17,192 46,-132-38,9-4,178 8,-296-28,-6-2,-2 1,0 0,-1 0,1 1,-1 0,8 3,-16-4,0-1,0 1,0 0,0 0,-1 0,1 0,0 0,-1 1,1-1,0 0,-1 1,0-1,1 1,-1 0,0-1,0 1,0 0,0 0,0 0,0-1,0 1,-1 0,1 0,-1 0,1 0,-1 1,0-1,0 0,0 0,0 2,-1 5,-1-1,0 1,0 0,-1-1,0 1,0-1,-1 0,0 0,-1-1,0 1,-2 2,-13 17,-2-1,-9 7,28-30,-119 116,-69 49,143-127,-63 51,-34 16,105-80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customXml" Target="../ink/ink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53.png"/><Relationship Id="rId9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2800" dirty="0"/>
              <a:t>المحاضرة 2-3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4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2948566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6981290" y="4710199"/>
            <a:ext cx="3886122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حيث : </a:t>
            </a:r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  <a:r>
              <a:rPr lang="en-US" sz="2000" dirty="0"/>
              <a:t> , </a:t>
            </a:r>
            <a:r>
              <a:rPr lang="en-US" sz="2000" i="1" dirty="0"/>
              <a:t>p</a:t>
            </a:r>
            <a:r>
              <a:rPr lang="en-US" sz="2000" i="1" baseline="-25000" dirty="0"/>
              <a:t>2</a:t>
            </a:r>
            <a:r>
              <a:rPr lang="en-US" sz="2000" dirty="0"/>
              <a:t> , … ,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ar-SY" sz="2000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478750" y="5702609"/>
            <a:ext cx="134431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765611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7650824" y="963529"/>
            <a:ext cx="405665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1607796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ar-SY" sz="2000" dirty="0"/>
                  <a:t> جذور المقام.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  <a:blipFill>
                <a:blip r:embed="rId2"/>
                <a:stretch>
                  <a:fillRect r="-2320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02EEAC-0C0F-40C3-9C5D-7A122D2A64BC}"/>
              </a:ext>
            </a:extLst>
          </p:cNvPr>
          <p:cNvSpPr/>
          <p:nvPr/>
        </p:nvSpPr>
        <p:spPr>
          <a:xfrm>
            <a:off x="4983433" y="2301328"/>
            <a:ext cx="6535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العقدية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/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/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مربع نص 12">
            <a:extLst>
              <a:ext uri="{FF2B5EF4-FFF2-40B4-BE49-F238E27FC236}">
                <a16:creationId xmlns:a16="http://schemas.microsoft.com/office/drawing/2014/main" id="{A47A1DD1-6BDC-408D-8074-0C4ACE481971}"/>
              </a:ext>
            </a:extLst>
          </p:cNvPr>
          <p:cNvSpPr txBox="1"/>
          <p:nvPr/>
        </p:nvSpPr>
        <p:spPr>
          <a:xfrm>
            <a:off x="0" y="307196"/>
            <a:ext cx="4541177" cy="1420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نحذف الحد المتعلق بالجذر المطلوب ونضيف </a:t>
            </a:r>
            <a:r>
              <a:rPr lang="en-US" sz="2000" dirty="0"/>
              <a:t>z</a:t>
            </a:r>
            <a:endParaRPr lang="ar-SY" sz="2000" dirty="0"/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نعوض قيمة الجذر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14:cNvPr>
              <p14:cNvContentPartPr/>
              <p14:nvPr/>
            </p14:nvContentPartPr>
            <p14:xfrm>
              <a:off x="1018990" y="1636928"/>
              <a:ext cx="1047960" cy="19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350" y="1627928"/>
                <a:ext cx="1065600" cy="20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/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12">
            <a:extLst>
              <a:ext uri="{FF2B5EF4-FFF2-40B4-BE49-F238E27FC236}">
                <a16:creationId xmlns:a16="http://schemas.microsoft.com/office/drawing/2014/main" id="{1E1481EF-9BA6-4F96-BEF1-3D7B40B70245}"/>
              </a:ext>
            </a:extLst>
          </p:cNvPr>
          <p:cNvSpPr txBox="1"/>
          <p:nvPr/>
        </p:nvSpPr>
        <p:spPr>
          <a:xfrm>
            <a:off x="7292884" y="4355933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  <p:sp>
        <p:nvSpPr>
          <p:cNvPr id="23" name="مربع نص 17">
            <a:extLst>
              <a:ext uri="{FF2B5EF4-FFF2-40B4-BE49-F238E27FC236}">
                <a16:creationId xmlns:a16="http://schemas.microsoft.com/office/drawing/2014/main" id="{5F65F405-8EDE-4B5B-A6B1-AA8C699C9B55}"/>
              </a:ext>
            </a:extLst>
          </p:cNvPr>
          <p:cNvSpPr txBox="1"/>
          <p:nvPr/>
        </p:nvSpPr>
        <p:spPr>
          <a:xfrm>
            <a:off x="7292884" y="4981298"/>
            <a:ext cx="19050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نفرض ما</a:t>
            </a:r>
            <a:r>
              <a:rPr lang="en-US" dirty="0"/>
              <a:t> </a:t>
            </a:r>
            <a:r>
              <a:rPr lang="ar-SY" dirty="0"/>
              <a:t>يلي: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/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/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/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مربع نص 21">
            <a:extLst>
              <a:ext uri="{FF2B5EF4-FFF2-40B4-BE49-F238E27FC236}">
                <a16:creationId xmlns:a16="http://schemas.microsoft.com/office/drawing/2014/main" id="{1CD2B44D-F010-4CDB-8D16-CB8FB324EA6B}"/>
              </a:ext>
            </a:extLst>
          </p:cNvPr>
          <p:cNvSpPr txBox="1"/>
          <p:nvPr/>
        </p:nvSpPr>
        <p:spPr>
          <a:xfrm>
            <a:off x="8092984" y="5809953"/>
            <a:ext cx="190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فنحصل على:</a:t>
            </a:r>
          </a:p>
        </p:txBody>
      </p:sp>
    </p:spTree>
    <p:extLst>
      <p:ext uri="{BB962C8B-B14F-4D97-AF65-F5344CB8AC3E}">
        <p14:creationId xmlns:p14="http://schemas.microsoft.com/office/powerpoint/2010/main" val="2701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4" grpId="0"/>
      <p:bldP spid="3" grpId="0"/>
      <p:bldP spid="13" grpId="0"/>
      <p:bldP spid="17" grpId="0"/>
      <p:bldP spid="18" grpId="0"/>
      <p:bldP spid="19" grpId="0"/>
      <p:bldP spid="21" grpId="0"/>
      <p:bldP spid="23" grpId="0"/>
      <p:bldP spid="27" grpId="0"/>
      <p:bldP spid="28" grpId="0"/>
      <p:bldP spid="29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8861767" y="3065120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جذرين عقديين:</a:t>
            </a:r>
          </a:p>
        </p:txBody>
      </p:sp>
      <p:sp>
        <p:nvSpPr>
          <p:cNvPr id="17" name="مربع نص 12">
            <a:extLst>
              <a:ext uri="{FF2B5EF4-FFF2-40B4-BE49-F238E27FC236}">
                <a16:creationId xmlns:a16="http://schemas.microsoft.com/office/drawing/2014/main" id="{6DE69721-CC68-4C13-B180-9AE988946E8B}"/>
              </a:ext>
            </a:extLst>
          </p:cNvPr>
          <p:cNvSpPr txBox="1"/>
          <p:nvPr/>
        </p:nvSpPr>
        <p:spPr>
          <a:xfrm>
            <a:off x="0" y="-6241"/>
            <a:ext cx="3703834" cy="1154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نحذف الحد المتعلق بالجذر المطلوب ونضيف </a:t>
            </a:r>
            <a:r>
              <a:rPr lang="en-US" sz="1600" dirty="0"/>
              <a:t>z</a:t>
            </a:r>
            <a:endParaRPr lang="ar-SY" sz="1600" dirty="0"/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نعوض قيمة الجذر</a:t>
            </a:r>
          </a:p>
        </p:txBody>
      </p:sp>
      <p:sp>
        <p:nvSpPr>
          <p:cNvPr id="18" name="مربع نص 12">
            <a:extLst>
              <a:ext uri="{FF2B5EF4-FFF2-40B4-BE49-F238E27FC236}">
                <a16:creationId xmlns:a16="http://schemas.microsoft.com/office/drawing/2014/main" id="{9E861069-A120-434A-881F-0D4CBA066DA6}"/>
              </a:ext>
            </a:extLst>
          </p:cNvPr>
          <p:cNvSpPr txBox="1"/>
          <p:nvPr/>
        </p:nvSpPr>
        <p:spPr>
          <a:xfrm>
            <a:off x="7144136" y="3828636"/>
            <a:ext cx="347023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يمكن كتابة الجذرين بشكل أسي: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/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/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/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/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0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dirty="0"/>
                  <a:t>إيجاد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dirty="0"/>
                  <a:t>:</a:t>
                </a:r>
              </a:p>
            </p:txBody>
          </p:sp>
        </mc:Choice>
        <mc:Fallback xmlns="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  <a:blipFill>
                <a:blip r:embed="rId8"/>
                <a:stretch>
                  <a:fillRect r="-4785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/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/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4" grpId="0"/>
      <p:bldP spid="16" grpId="0"/>
      <p:bldP spid="17" grpId="0"/>
      <p:bldP spid="18" grpId="0"/>
      <p:bldP spid="5" grpId="0"/>
      <p:bldP spid="20" grpId="0"/>
      <p:bldP spid="27" grpId="0"/>
      <p:bldP spid="28" grpId="0"/>
      <p:bldP spid="29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7871940" y="3308664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بالتالي: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/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/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/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614DF3-24E0-4650-84D9-7D7295D999FE}"/>
              </a:ext>
            </a:extLst>
          </p:cNvPr>
          <p:cNvCxnSpPr>
            <a:cxnSpLocks/>
          </p:cNvCxnSpPr>
          <p:nvPr/>
        </p:nvCxnSpPr>
        <p:spPr>
          <a:xfrm>
            <a:off x="3000054" y="4062723"/>
            <a:ext cx="1388211" cy="1284976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C9A904-A44E-4B74-9EC0-C714BFF5B2BE}"/>
              </a:ext>
            </a:extLst>
          </p:cNvPr>
          <p:cNvCxnSpPr>
            <a:cxnSpLocks/>
          </p:cNvCxnSpPr>
          <p:nvPr/>
        </p:nvCxnSpPr>
        <p:spPr>
          <a:xfrm>
            <a:off x="3416159" y="3814473"/>
            <a:ext cx="2506893" cy="1372395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9207-2FCB-4661-B97F-EE459A3450FD}"/>
              </a:ext>
            </a:extLst>
          </p:cNvPr>
          <p:cNvCxnSpPr>
            <a:cxnSpLocks/>
          </p:cNvCxnSpPr>
          <p:nvPr/>
        </p:nvCxnSpPr>
        <p:spPr>
          <a:xfrm>
            <a:off x="3472725" y="3814473"/>
            <a:ext cx="4271733" cy="145281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956C1-F4E1-48B0-88F2-B891FB522A55}"/>
              </a:ext>
            </a:extLst>
          </p:cNvPr>
          <p:cNvCxnSpPr>
            <a:cxnSpLocks/>
          </p:cNvCxnSpPr>
          <p:nvPr/>
        </p:nvCxnSpPr>
        <p:spPr>
          <a:xfrm flipH="1">
            <a:off x="5352836" y="4083654"/>
            <a:ext cx="445467" cy="11836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68E206-F1AE-4DE2-A4AE-83F774C04593}"/>
              </a:ext>
            </a:extLst>
          </p:cNvPr>
          <p:cNvCxnSpPr>
            <a:cxnSpLocks/>
          </p:cNvCxnSpPr>
          <p:nvPr/>
        </p:nvCxnSpPr>
        <p:spPr>
          <a:xfrm>
            <a:off x="6266392" y="3975711"/>
            <a:ext cx="789548" cy="12418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164349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ar-SY" sz="2000" dirty="0"/>
                  <a:t> 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  <a:blipFill>
                <a:blip r:embed="rId2"/>
                <a:stretch>
                  <a:fillRect r="-22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29167" y="5869621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من جداول تحويل </a:t>
            </a:r>
            <a:r>
              <a:rPr lang="en-US" sz="2000" dirty="0"/>
              <a:t>Z</a:t>
            </a:r>
            <a:r>
              <a:rPr lang="ar-SY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2301328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/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/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)...(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55252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A6758-40A7-48A9-8ED6-B49F88AC7E5F}"/>
              </a:ext>
            </a:extLst>
          </p:cNvPr>
          <p:cNvCxnSpPr>
            <a:cxnSpLocks/>
          </p:cNvCxnSpPr>
          <p:nvPr/>
        </p:nvCxnSpPr>
        <p:spPr>
          <a:xfrm>
            <a:off x="6707131" y="3231579"/>
            <a:ext cx="1524285" cy="59628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مربع نص 12">
            <a:extLst>
              <a:ext uri="{FF2B5EF4-FFF2-40B4-BE49-F238E27FC236}">
                <a16:creationId xmlns:a16="http://schemas.microsoft.com/office/drawing/2014/main" id="{3B4E513F-5F31-4C11-80B3-189772E2EADC}"/>
              </a:ext>
            </a:extLst>
          </p:cNvPr>
          <p:cNvSpPr txBox="1"/>
          <p:nvPr/>
        </p:nvSpPr>
        <p:spPr>
          <a:xfrm>
            <a:off x="8717464" y="3628070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جذر حقيقي بسيط: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/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/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جذر مكرر من مرتبة 2.. يجب حساب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ar-SY" sz="2000" dirty="0"/>
              </a:p>
            </p:txBody>
          </p:sp>
        </mc:Choice>
        <mc:Fallback xmlns="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  <a:blipFill>
                <a:blip r:embed="rId5"/>
                <a:stretch>
                  <a:fillRect r="-13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9E6DAE-0ED1-4A91-8C94-C874F02414AD}"/>
              </a:ext>
            </a:extLst>
          </p:cNvPr>
          <p:cNvCxnSpPr>
            <a:cxnSpLocks/>
          </p:cNvCxnSpPr>
          <p:nvPr/>
        </p:nvCxnSpPr>
        <p:spPr>
          <a:xfrm flipH="1">
            <a:off x="4846609" y="3171903"/>
            <a:ext cx="685281" cy="488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D99D9-9312-4F0F-972D-8963BA762A03}"/>
              </a:ext>
            </a:extLst>
          </p:cNvPr>
          <p:cNvCxnSpPr>
            <a:cxnSpLocks/>
          </p:cNvCxnSpPr>
          <p:nvPr/>
        </p:nvCxnSpPr>
        <p:spPr>
          <a:xfrm>
            <a:off x="9719092" y="4958709"/>
            <a:ext cx="516231" cy="5794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/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/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/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24E26-85E2-45FD-A162-44CCC0B832AF}"/>
              </a:ext>
            </a:extLst>
          </p:cNvPr>
          <p:cNvCxnSpPr>
            <a:cxnSpLocks/>
          </p:cNvCxnSpPr>
          <p:nvPr/>
        </p:nvCxnSpPr>
        <p:spPr>
          <a:xfrm>
            <a:off x="6772731" y="4968482"/>
            <a:ext cx="1073904" cy="3444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/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9420C3-DA7B-414B-8B1D-D2867216E341}"/>
              </a:ext>
            </a:extLst>
          </p:cNvPr>
          <p:cNvCxnSpPr>
            <a:cxnSpLocks/>
          </p:cNvCxnSpPr>
          <p:nvPr/>
        </p:nvCxnSpPr>
        <p:spPr>
          <a:xfrm>
            <a:off x="7011927" y="6157874"/>
            <a:ext cx="1108898" cy="1604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/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مربع نص 12">
            <a:extLst>
              <a:ext uri="{FF2B5EF4-FFF2-40B4-BE49-F238E27FC236}">
                <a16:creationId xmlns:a16="http://schemas.microsoft.com/office/drawing/2014/main" id="{2C33A3F4-12AB-4F0A-81A4-6D3D94D8EC63}"/>
              </a:ext>
            </a:extLst>
          </p:cNvPr>
          <p:cNvSpPr txBox="1"/>
          <p:nvPr/>
        </p:nvSpPr>
        <p:spPr>
          <a:xfrm>
            <a:off x="6862331" y="6206212"/>
            <a:ext cx="1366348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اشتقاق مركب</a:t>
            </a:r>
          </a:p>
        </p:txBody>
      </p:sp>
      <p:sp>
        <p:nvSpPr>
          <p:cNvPr id="37" name="مربع نص 12">
            <a:extLst>
              <a:ext uri="{FF2B5EF4-FFF2-40B4-BE49-F238E27FC236}">
                <a16:creationId xmlns:a16="http://schemas.microsoft.com/office/drawing/2014/main" id="{3A1CBF95-A464-4275-945D-7A4C6C8273E9}"/>
              </a:ext>
            </a:extLst>
          </p:cNvPr>
          <p:cNvSpPr txBox="1"/>
          <p:nvPr/>
        </p:nvSpPr>
        <p:spPr>
          <a:xfrm>
            <a:off x="6309491" y="3830404"/>
            <a:ext cx="1704778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قفزة واحدية </a:t>
            </a:r>
          </a:p>
          <a:p>
            <a:pPr algn="ctr"/>
            <a:r>
              <a:rPr lang="ar-SY" sz="2000" dirty="0"/>
              <a:t>(تابع أسي)</a:t>
            </a:r>
          </a:p>
        </p:txBody>
      </p:sp>
      <p:sp>
        <p:nvSpPr>
          <p:cNvPr id="39" name="مربع نص 12">
            <a:extLst>
              <a:ext uri="{FF2B5EF4-FFF2-40B4-BE49-F238E27FC236}">
                <a16:creationId xmlns:a16="http://schemas.microsoft.com/office/drawing/2014/main" id="{143F0DC9-B8E5-4D8C-B843-86428AC554BF}"/>
              </a:ext>
            </a:extLst>
          </p:cNvPr>
          <p:cNvSpPr txBox="1"/>
          <p:nvPr/>
        </p:nvSpPr>
        <p:spPr>
          <a:xfrm>
            <a:off x="10235323" y="4811026"/>
            <a:ext cx="1002055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تابع أسي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1" grpId="0"/>
      <p:bldP spid="6" grpId="0"/>
      <p:bldP spid="22" grpId="0"/>
      <p:bldP spid="10" grpId="0"/>
      <p:bldP spid="27" grpId="0"/>
      <p:bldP spid="28" grpId="0"/>
      <p:bldP spid="32" grpId="0"/>
      <p:bldP spid="35" grpId="0"/>
      <p:bldP spid="36" grpId="0"/>
      <p:bldP spid="37" grpId="0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6" y="552526"/>
            <a:ext cx="264367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/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196671" y="1643496"/>
            <a:ext cx="4429418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SY" sz="2000" b="0" dirty="0"/>
                  <a:t> </a:t>
                </a:r>
                <a:r>
                  <a:rPr lang="ar-SY" sz="2000" dirty="0"/>
                  <a:t>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  <a:blipFill>
                <a:blip r:embed="rId2"/>
                <a:stretch>
                  <a:fillRect r="-15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7321506" y="5214504"/>
            <a:ext cx="415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باستخدام تحويل النبضة الواحدية المزاح زمنياً: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943358" y="2301328"/>
            <a:ext cx="6575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/>
              <p:nvPr/>
            </p:nvSpPr>
            <p:spPr bwMode="auto">
              <a:xfrm>
                <a:off x="1745612" y="5908774"/>
                <a:ext cx="8287269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S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)+...+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5612" y="5908774"/>
                <a:ext cx="8287269" cy="461665"/>
              </a:xfrm>
              <a:prstGeom prst="rect">
                <a:avLst/>
              </a:prstGeom>
              <a:blipFill>
                <a:blip r:embed="rId4"/>
                <a:stretch>
                  <a:fillRect l="-1027" t="-8861" r="-147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/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336132" y="754323"/>
            <a:ext cx="4289957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1412155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CB076609-FE40-488F-AEF6-DE41FA7DA189}"/>
              </a:ext>
            </a:extLst>
          </p:cNvPr>
          <p:cNvSpPr txBox="1"/>
          <p:nvPr/>
        </p:nvSpPr>
        <p:spPr>
          <a:xfrm>
            <a:off x="7580159" y="3019702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/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/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blipFill>
                <a:blip r:embed="rId4"/>
                <a:stretch>
                  <a:fillRect l="-1542" t="-8974" b="-2692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/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/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/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/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9C6F60-8A52-4F81-A62B-2E715B02C092}"/>
              </a:ext>
            </a:extLst>
          </p:cNvPr>
          <p:cNvCxnSpPr>
            <a:cxnSpLocks/>
          </p:cNvCxnSpPr>
          <p:nvPr/>
        </p:nvCxnSpPr>
        <p:spPr>
          <a:xfrm flipV="1">
            <a:off x="5385600" y="5445845"/>
            <a:ext cx="4849374" cy="89391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467A7-ED70-4619-8144-5A9214394C9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347664" y="5209156"/>
            <a:ext cx="3190940" cy="225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066446-0E59-42C5-93C0-2109B31ACEE9}"/>
              </a:ext>
            </a:extLst>
          </p:cNvPr>
          <p:cNvCxnSpPr>
            <a:cxnSpLocks/>
          </p:cNvCxnSpPr>
          <p:nvPr/>
        </p:nvCxnSpPr>
        <p:spPr>
          <a:xfrm>
            <a:off x="4925148" y="4366669"/>
            <a:ext cx="2364827" cy="33194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D09354-BB9A-4361-AFCD-2B039F2B52E7}"/>
              </a:ext>
            </a:extLst>
          </p:cNvPr>
          <p:cNvCxnSpPr>
            <a:cxnSpLocks/>
          </p:cNvCxnSpPr>
          <p:nvPr/>
        </p:nvCxnSpPr>
        <p:spPr>
          <a:xfrm>
            <a:off x="6690886" y="3732456"/>
            <a:ext cx="4662914" cy="9532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 animBg="1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ar-SY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5016660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9177048" y="1350697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(تبسيط + جداول التحويل)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7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/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FCCDE3-8132-4081-9717-82E8C9858617}"/>
              </a:ext>
            </a:extLst>
          </p:cNvPr>
          <p:cNvSpPr/>
          <p:nvPr/>
        </p:nvSpPr>
        <p:spPr>
          <a:xfrm>
            <a:off x="10433149" y="2472115"/>
            <a:ext cx="128753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(جذور بسيطة)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871D9C-C66B-4BF0-963E-64495C895444}"/>
              </a:ext>
            </a:extLst>
          </p:cNvPr>
          <p:cNvSpPr/>
          <p:nvPr/>
        </p:nvSpPr>
        <p:spPr>
          <a:xfrm>
            <a:off x="8975246" y="5540314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 يساوي الصفر)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3ABCA1-5D7F-4BEA-9034-9709361C3706}"/>
              </a:ext>
            </a:extLst>
          </p:cNvPr>
          <p:cNvSpPr/>
          <p:nvPr/>
        </p:nvSpPr>
        <p:spPr>
          <a:xfrm>
            <a:off x="10439561" y="1408679"/>
            <a:ext cx="128112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(تقسيم مباشر)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4531085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8950021" y="3371931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عقدي)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4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تابع النقل المتقطع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574587F4-FC52-4797-9799-BD1FA2F008FA}"/>
              </a:ext>
            </a:extLst>
          </p:cNvPr>
          <p:cNvSpPr txBox="1"/>
          <p:nvPr/>
        </p:nvSpPr>
        <p:spPr>
          <a:xfrm>
            <a:off x="7376403" y="930367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تحويل </a:t>
            </a:r>
            <a:r>
              <a:rPr lang="en-US" sz="2400" b="1" dirty="0"/>
              <a:t>Z</a:t>
            </a:r>
            <a:r>
              <a:rPr lang="ar-SY" sz="2400" b="1" dirty="0"/>
              <a:t> للخرج على تحويل </a:t>
            </a:r>
            <a:r>
              <a:rPr lang="en-US" sz="2400" b="1" dirty="0"/>
              <a:t>Z</a:t>
            </a:r>
            <a:r>
              <a:rPr lang="ar-SY" sz="2400" b="1" dirty="0"/>
              <a:t> للدخل: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/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مربع نص 6">
            <a:extLst>
              <a:ext uri="{FF2B5EF4-FFF2-40B4-BE49-F238E27FC236}">
                <a16:creationId xmlns:a16="http://schemas.microsoft.com/office/drawing/2014/main" id="{81125EB6-B342-4E2B-856E-9174E57DD89F}"/>
              </a:ext>
            </a:extLst>
          </p:cNvPr>
          <p:cNvSpPr txBox="1"/>
          <p:nvPr/>
        </p:nvSpPr>
        <p:spPr>
          <a:xfrm>
            <a:off x="7106770" y="2542855"/>
            <a:ext cx="42075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إذا طبقنا على النظام إشارة الدخل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/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مربع نص 8">
            <a:extLst>
              <a:ext uri="{FF2B5EF4-FFF2-40B4-BE49-F238E27FC236}">
                <a16:creationId xmlns:a16="http://schemas.microsoft.com/office/drawing/2014/main" id="{02271F8F-8BDE-46AA-976B-4E66AB511B77}"/>
              </a:ext>
            </a:extLst>
          </p:cNvPr>
          <p:cNvSpPr txBox="1"/>
          <p:nvPr/>
        </p:nvSpPr>
        <p:spPr>
          <a:xfrm>
            <a:off x="4380124" y="3385620"/>
            <a:ext cx="69342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والتي تمثل في المجال الزمني </a:t>
            </a:r>
            <a:r>
              <a:rPr lang="ar-SY" dirty="0">
                <a:solidFill>
                  <a:srgbClr val="FF0000"/>
                </a:solidFill>
              </a:rPr>
              <a:t>نبضة ديراك الواحدية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(</a:t>
            </a:r>
            <a:r>
              <a:rPr lang="en-US" i="1" dirty="0">
                <a:solidFill>
                  <a:srgbClr val="FF0000"/>
                </a:solidFill>
                <a:sym typeface="Symbol"/>
              </a:rPr>
              <a:t>k</a:t>
            </a:r>
            <a:r>
              <a:rPr lang="en-US" dirty="0">
                <a:solidFill>
                  <a:srgbClr val="FF0000"/>
                </a:solidFill>
                <a:sym typeface="Symbol"/>
              </a:rPr>
              <a:t>)</a:t>
            </a:r>
            <a:endParaRPr lang="ar-SY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/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𝑖𝑚𝑝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9">
            <a:extLst>
              <a:ext uri="{FF2B5EF4-FFF2-40B4-BE49-F238E27FC236}">
                <a16:creationId xmlns:a16="http://schemas.microsoft.com/office/drawing/2014/main" id="{1C6ABF4F-555F-4893-9AB4-E4CA8EA46691}"/>
              </a:ext>
            </a:extLst>
          </p:cNvPr>
          <p:cNvSpPr txBox="1"/>
          <p:nvPr/>
        </p:nvSpPr>
        <p:spPr>
          <a:xfrm>
            <a:off x="2932324" y="4180736"/>
            <a:ext cx="838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عندها يكون الخرج:</a:t>
            </a:r>
          </a:p>
        </p:txBody>
      </p:sp>
      <p:sp>
        <p:nvSpPr>
          <p:cNvPr id="23" name="مربع نص 11">
            <a:extLst>
              <a:ext uri="{FF2B5EF4-FFF2-40B4-BE49-F238E27FC236}">
                <a16:creationId xmlns:a16="http://schemas.microsoft.com/office/drawing/2014/main" id="{760E5F3F-21CE-4BCB-8217-CFD352669683}"/>
              </a:ext>
            </a:extLst>
          </p:cNvPr>
          <p:cNvSpPr txBox="1"/>
          <p:nvPr/>
        </p:nvSpPr>
        <p:spPr>
          <a:xfrm>
            <a:off x="2977197" y="5172825"/>
            <a:ext cx="6237605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i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ar-SY" b="1" i="0" dirty="0">
                <a:latin typeface="+mn-lt"/>
              </a:rPr>
              <a:t>إذاً تابع انتقال نظام متقطع يمثل الاستجابة </a:t>
            </a:r>
            <a:r>
              <a:rPr lang="ar-SY" b="1" i="0" dirty="0" err="1">
                <a:latin typeface="+mn-lt"/>
              </a:rPr>
              <a:t>النبضية</a:t>
            </a:r>
            <a:r>
              <a:rPr lang="ar-SY" b="1" i="0" dirty="0">
                <a:latin typeface="+mn-lt"/>
              </a:rPr>
              <a:t> لهذا النظام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245D9-2C17-4818-B8B6-DC815A7BC484}"/>
              </a:ext>
            </a:extLst>
          </p:cNvPr>
          <p:cNvSpPr/>
          <p:nvPr/>
        </p:nvSpPr>
        <p:spPr>
          <a:xfrm>
            <a:off x="1361369" y="5943930"/>
            <a:ext cx="946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أو يمكن معرفة تابع انتقال النظام بقياس استجابته </a:t>
            </a:r>
            <a:r>
              <a:rPr lang="ar-SY" sz="2400" b="1" dirty="0" err="1">
                <a:solidFill>
                  <a:srgbClr val="FF0000"/>
                </a:solidFill>
              </a:rPr>
              <a:t>النبضية</a:t>
            </a:r>
            <a:r>
              <a:rPr lang="ar-SY" sz="2400" b="1" dirty="0">
                <a:solidFill>
                  <a:srgbClr val="FF0000"/>
                </a:solidFill>
              </a:rPr>
              <a:t> أي عن طريق تطبيق نبضة واحدية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6" grpId="0"/>
      <p:bldP spid="19" grpId="0"/>
      <p:bldP spid="20" grpId="0"/>
      <p:bldP spid="21" grpId="0"/>
      <p:bldP spid="23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حل المعادلات </a:t>
            </a:r>
            <a:r>
              <a:rPr lang="ar-SY" sz="3600" b="1" dirty="0" err="1">
                <a:solidFill>
                  <a:srgbClr val="FF0000"/>
                </a:solidFill>
              </a:rPr>
              <a:t>الفرقية</a:t>
            </a:r>
            <a:r>
              <a:rPr lang="ar-SY" sz="3600" b="1" dirty="0">
                <a:solidFill>
                  <a:srgbClr val="FF0000"/>
                </a:solidFill>
              </a:rPr>
              <a:t> باستخدام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2" name="مربع نص 7">
            <a:extLst>
              <a:ext uri="{FF2B5EF4-FFF2-40B4-BE49-F238E27FC236}">
                <a16:creationId xmlns:a16="http://schemas.microsoft.com/office/drawing/2014/main" id="{BCC6E412-0925-4D6C-94BB-E1672583E241}"/>
              </a:ext>
            </a:extLst>
          </p:cNvPr>
          <p:cNvSpPr txBox="1"/>
          <p:nvPr/>
        </p:nvSpPr>
        <p:spPr>
          <a:xfrm>
            <a:off x="3292808" y="980932"/>
            <a:ext cx="8458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sz="2000" dirty="0">
                <a:solidFill>
                  <a:srgbClr val="FF0000"/>
                </a:solidFill>
              </a:rPr>
              <a:t>مثال سابق</a:t>
            </a:r>
            <a:r>
              <a:rPr lang="ar-SY" sz="2000" dirty="0"/>
              <a:t> نظام متقطع ممثل بالمعادلة </a:t>
            </a:r>
            <a:r>
              <a:rPr lang="ar-SY" sz="2000" dirty="0" err="1"/>
              <a:t>الفرقية</a:t>
            </a:r>
            <a:r>
              <a:rPr lang="ar-SY" sz="2000" dirty="0"/>
              <a:t>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/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blipFill>
                <a:blip r:embed="rId2"/>
                <a:stretch>
                  <a:fillRect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9">
            <a:extLst>
              <a:ext uri="{FF2B5EF4-FFF2-40B4-BE49-F238E27FC236}">
                <a16:creationId xmlns:a16="http://schemas.microsoft.com/office/drawing/2014/main" id="{83DB0B90-C0BE-4A76-AC48-320617E53B3B}"/>
              </a:ext>
            </a:extLst>
          </p:cNvPr>
          <p:cNvSpPr txBox="1"/>
          <p:nvPr/>
        </p:nvSpPr>
        <p:spPr>
          <a:xfrm>
            <a:off x="6498404" y="1589683"/>
            <a:ext cx="5216143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>
                <a:solidFill>
                  <a:schemeClr val="tx1"/>
                </a:solidFill>
              </a:rPr>
              <a:t>فإذا علمت أن </a:t>
            </a:r>
            <a:r>
              <a:rPr lang="en-US" sz="2000" dirty="0">
                <a:solidFill>
                  <a:schemeClr val="tx1"/>
                </a:solidFill>
              </a:rPr>
              <a:t>u(k)=0</a:t>
            </a:r>
            <a:r>
              <a:rPr lang="ar-SY" sz="2000" dirty="0">
                <a:solidFill>
                  <a:schemeClr val="tx1"/>
                </a:solidFill>
              </a:rPr>
              <a:t> و </a:t>
            </a:r>
            <a:r>
              <a:rPr lang="en-US" sz="2000" dirty="0">
                <a:solidFill>
                  <a:schemeClr val="tx1"/>
                </a:solidFill>
              </a:rPr>
              <a:t>y(k)=0</a:t>
            </a:r>
            <a:r>
              <a:rPr lang="ar-SY" sz="2000" dirty="0">
                <a:solidFill>
                  <a:schemeClr val="tx1"/>
                </a:solidFill>
              </a:rPr>
              <a:t> من أجل </a:t>
            </a:r>
            <a:r>
              <a:rPr lang="en-US" sz="2000" dirty="0">
                <a:solidFill>
                  <a:schemeClr val="tx1"/>
                </a:solidFill>
              </a:rPr>
              <a:t>k&lt;0</a:t>
            </a:r>
            <a:r>
              <a:rPr lang="ar-SY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مربع نص 10">
            <a:extLst>
              <a:ext uri="{FF2B5EF4-FFF2-40B4-BE49-F238E27FC236}">
                <a16:creationId xmlns:a16="http://schemas.microsoft.com/office/drawing/2014/main" id="{CE25771D-81A2-4E88-8474-588C6E234854}"/>
              </a:ext>
            </a:extLst>
          </p:cNvPr>
          <p:cNvSpPr txBox="1"/>
          <p:nvPr/>
        </p:nvSpPr>
        <p:spPr>
          <a:xfrm>
            <a:off x="1502108" y="1610340"/>
            <a:ext cx="60198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/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blipFill>
                <a:blip r:embed="rId3"/>
                <a:stretch>
                  <a:fillRect r="-215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مربع نص 12">
            <a:extLst>
              <a:ext uri="{FF2B5EF4-FFF2-40B4-BE49-F238E27FC236}">
                <a16:creationId xmlns:a16="http://schemas.microsoft.com/office/drawing/2014/main" id="{2BFC4299-AA7F-4167-84F9-6CE9A1BA0B34}"/>
              </a:ext>
            </a:extLst>
          </p:cNvPr>
          <p:cNvSpPr txBox="1"/>
          <p:nvPr/>
        </p:nvSpPr>
        <p:spPr>
          <a:xfrm>
            <a:off x="5466147" y="2114333"/>
            <a:ext cx="62484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المطلوب حساب قيم الخرج  </a:t>
            </a:r>
            <a:r>
              <a:rPr lang="en-US" sz="2000" dirty="0"/>
              <a:t>y(k)</a:t>
            </a:r>
            <a:r>
              <a:rPr lang="ar-SY" sz="2000" dirty="0"/>
              <a:t> من أجل </a:t>
            </a:r>
            <a:r>
              <a:rPr lang="en-US" sz="2000" dirty="0"/>
              <a:t>k &lt; 20</a:t>
            </a:r>
            <a:endParaRPr lang="ar-SY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/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/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/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F6A6373-D87E-4F27-A7B9-2A2F3D6C47D5}"/>
              </a:ext>
            </a:extLst>
          </p:cNvPr>
          <p:cNvSpPr/>
          <p:nvPr/>
        </p:nvSpPr>
        <p:spPr>
          <a:xfrm>
            <a:off x="3498197" y="5000991"/>
            <a:ext cx="114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جذر عقدي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1E595-8CE3-4C70-BBE3-092786515F61}"/>
              </a:ext>
            </a:extLst>
          </p:cNvPr>
          <p:cNvSpPr/>
          <p:nvPr/>
        </p:nvSpPr>
        <p:spPr>
          <a:xfrm>
            <a:off x="9632021" y="3258009"/>
            <a:ext cx="130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قفزة واحدية</a:t>
            </a:r>
            <a:endParaRPr lang="en-US" sz="2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14:cNvPr>
              <p14:cNvContentPartPr/>
              <p14:nvPr/>
            </p14:nvContentPartPr>
            <p14:xfrm>
              <a:off x="7346350" y="3582368"/>
              <a:ext cx="2194200" cy="1542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7351" y="3573728"/>
                <a:ext cx="2211837" cy="15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14:cNvPr>
              <p14:cNvContentPartPr/>
              <p14:nvPr/>
            </p14:nvContentPartPr>
            <p14:xfrm>
              <a:off x="4764430" y="4927328"/>
              <a:ext cx="794520" cy="353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790" y="4918688"/>
                <a:ext cx="81216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3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22" grpId="0"/>
      <p:bldP spid="24" grpId="0"/>
      <p:bldP spid="25" grpId="0"/>
      <p:bldP spid="26" grpId="0" animBg="1"/>
      <p:bldP spid="27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tlab">
            <a:extLst>
              <a:ext uri="{FF2B5EF4-FFF2-40B4-BE49-F238E27FC236}">
                <a16:creationId xmlns:a16="http://schemas.microsoft.com/office/drawing/2014/main" id="{B8E2CFAE-4A84-4F3D-8D78-FC2D5260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88" y="1936301"/>
            <a:ext cx="7893823" cy="29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70A4D6-D755-4872-BAA3-25C02C1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77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جلسة </a:t>
            </a:r>
            <a:r>
              <a:rPr lang="ar-SY" sz="3600" b="1" dirty="0" err="1">
                <a:solidFill>
                  <a:srgbClr val="FF0000"/>
                </a:solidFill>
              </a:rPr>
              <a:t>ماتلاب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3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2682</Words>
  <Application>Microsoft Office PowerPoint</Application>
  <PresentationFormat>Widescreen</PresentationFormat>
  <Paragraphs>361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تابع النقل المتقطع</vt:lpstr>
      <vt:lpstr>حل المعادلات الفرقية باستخدام تحويل Z</vt:lpstr>
      <vt:lpstr>جلسة ماتلاب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170</cp:revision>
  <dcterms:created xsi:type="dcterms:W3CDTF">2019-02-19T07:45:50Z</dcterms:created>
  <dcterms:modified xsi:type="dcterms:W3CDTF">2019-03-05T11:56:31Z</dcterms:modified>
</cp:coreProperties>
</file>